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61" r:id="rId6"/>
    <p:sldId id="262" r:id="rId7"/>
    <p:sldId id="264" r:id="rId8"/>
    <p:sldId id="265" r:id="rId9"/>
    <p:sldId id="266" r:id="rId10"/>
    <p:sldId id="268" r:id="rId11"/>
    <p:sldId id="26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50DD-66BB-42CA-90CC-05080016DC41}" type="datetimeFigureOut">
              <a:rPr lang="en-GB" smtClean="0"/>
              <a:pPr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77EC6-7042-4718-B07D-7301630E58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67891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50DD-66BB-42CA-90CC-05080016DC41}" type="datetimeFigureOut">
              <a:rPr lang="en-GB" smtClean="0"/>
              <a:pPr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77EC6-7042-4718-B07D-7301630E58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873717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50DD-66BB-42CA-90CC-05080016DC41}" type="datetimeFigureOut">
              <a:rPr lang="en-GB" smtClean="0"/>
              <a:pPr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77EC6-7042-4718-B07D-7301630E58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92877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50DD-66BB-42CA-90CC-05080016DC41}" type="datetimeFigureOut">
              <a:rPr lang="en-GB" smtClean="0"/>
              <a:pPr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77EC6-7042-4718-B07D-7301630E58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0399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50DD-66BB-42CA-90CC-05080016DC41}" type="datetimeFigureOut">
              <a:rPr lang="en-GB" smtClean="0"/>
              <a:pPr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77EC6-7042-4718-B07D-7301630E58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82481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50DD-66BB-42CA-90CC-05080016DC41}" type="datetimeFigureOut">
              <a:rPr lang="en-GB" smtClean="0"/>
              <a:pPr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77EC6-7042-4718-B07D-7301630E58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84750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50DD-66BB-42CA-90CC-05080016DC41}" type="datetimeFigureOut">
              <a:rPr lang="en-GB" smtClean="0"/>
              <a:pPr/>
              <a:t>28/11/2015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77EC6-7042-4718-B07D-7301630E58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363872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50DD-66BB-42CA-90CC-05080016DC41}" type="datetimeFigureOut">
              <a:rPr lang="en-GB" smtClean="0"/>
              <a:pPr/>
              <a:t>28/11/2015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77EC6-7042-4718-B07D-7301630E58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45206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50DD-66BB-42CA-90CC-05080016DC41}" type="datetimeFigureOut">
              <a:rPr lang="en-GB" smtClean="0"/>
              <a:pPr/>
              <a:t>28/11/2015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77EC6-7042-4718-B07D-7301630E58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608412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50DD-66BB-42CA-90CC-05080016DC41}" type="datetimeFigureOut">
              <a:rPr lang="en-GB" smtClean="0"/>
              <a:pPr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77EC6-7042-4718-B07D-7301630E58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785553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C50DD-66BB-42CA-90CC-05080016DC41}" type="datetimeFigureOut">
              <a:rPr lang="en-GB" smtClean="0"/>
              <a:pPr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77EC6-7042-4718-B07D-7301630E58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792504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C50DD-66BB-42CA-90CC-05080016DC41}" type="datetimeFigureOut">
              <a:rPr lang="en-GB" smtClean="0"/>
              <a:pPr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77EC6-7042-4718-B07D-7301630E584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286264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Breakout Group A</a:t>
            </a:r>
            <a:br>
              <a:rPr lang="en-GB" dirty="0" smtClean="0"/>
            </a:br>
            <a:r>
              <a:rPr lang="en-GB" dirty="0" smtClean="0"/>
              <a:t>Drug Development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David Watson</a:t>
            </a:r>
          </a:p>
          <a:p>
            <a:r>
              <a:rPr lang="en-GB" dirty="0" smtClean="0"/>
              <a:t>CEO Lhasa Limited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887533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Scientific engagement is important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CiPA</a:t>
            </a:r>
            <a:r>
              <a:rPr lang="en-GB" dirty="0" smtClean="0"/>
              <a:t> was a great example of getting scientists from all sectors together with a shared goal </a:t>
            </a:r>
          </a:p>
          <a:p>
            <a:r>
              <a:rPr lang="en-GB" dirty="0"/>
              <a:t> </a:t>
            </a:r>
            <a:r>
              <a:rPr lang="en-GB" dirty="0" smtClean="0"/>
              <a:t>Need this to get an AOP ‘accepted’</a:t>
            </a:r>
          </a:p>
          <a:p>
            <a:pPr lvl="1"/>
            <a:r>
              <a:rPr lang="en-GB" dirty="0" smtClean="0"/>
              <a:t>We are in an era where collaboration between regulators and industry is becoming more common</a:t>
            </a:r>
          </a:p>
        </p:txBody>
      </p:sp>
    </p:spTree>
    <p:extLst>
      <p:ext uri="{BB962C8B-B14F-4D97-AF65-F5344CB8AC3E}">
        <p14:creationId xmlns:p14="http://schemas.microsoft.com/office/powerpoint/2010/main" xmlns="" val="759115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sharing...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need to develop more pre-competitive data sharing.</a:t>
            </a:r>
          </a:p>
          <a:p>
            <a:pPr lvl="1"/>
            <a:r>
              <a:rPr lang="en-GB" dirty="0" smtClean="0"/>
              <a:t>We have the </a:t>
            </a:r>
            <a:r>
              <a:rPr lang="en-GB" dirty="0" err="1" smtClean="0"/>
              <a:t>AOPwiki</a:t>
            </a:r>
            <a:endParaRPr lang="en-GB" dirty="0" smtClean="0"/>
          </a:p>
          <a:p>
            <a:pPr lvl="1"/>
            <a:r>
              <a:rPr lang="en-GB" dirty="0" smtClean="0"/>
              <a:t>We need to see negative data that would not get published...</a:t>
            </a:r>
          </a:p>
          <a:p>
            <a:pPr lvl="1"/>
            <a:r>
              <a:rPr lang="en-GB" dirty="0" smtClean="0"/>
              <a:t>But we are not using proprietary industry data as much as it could be</a:t>
            </a:r>
          </a:p>
        </p:txBody>
      </p:sp>
    </p:spTree>
    <p:extLst>
      <p:ext uri="{BB962C8B-B14F-4D97-AF65-F5344CB8AC3E}">
        <p14:creationId xmlns:p14="http://schemas.microsoft.com/office/powerpoint/2010/main" xmlns="" val="144332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meeting we want to see...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Evidence of translatability </a:t>
            </a:r>
            <a:r>
              <a:rPr lang="en-GB" dirty="0"/>
              <a:t>from </a:t>
            </a:r>
            <a:r>
              <a:rPr lang="en-GB" i="1" dirty="0"/>
              <a:t>in vitro</a:t>
            </a:r>
            <a:r>
              <a:rPr lang="en-GB" dirty="0"/>
              <a:t> to human </a:t>
            </a:r>
            <a:endParaRPr lang="en-GB" dirty="0" smtClean="0"/>
          </a:p>
          <a:p>
            <a:r>
              <a:rPr lang="en-GB" dirty="0" smtClean="0"/>
              <a:t>Examples of successful application of epigenetic effects</a:t>
            </a:r>
          </a:p>
          <a:p>
            <a:r>
              <a:rPr lang="en-GB" dirty="0" smtClean="0"/>
              <a:t>Case-studies </a:t>
            </a:r>
            <a:r>
              <a:rPr lang="en-GB" dirty="0"/>
              <a:t>/ class studies that have been through the decision making processes</a:t>
            </a:r>
          </a:p>
          <a:p>
            <a:r>
              <a:rPr lang="en-GB" dirty="0"/>
              <a:t>Much more </a:t>
            </a:r>
            <a:r>
              <a:rPr lang="en-GB" dirty="0" smtClean="0"/>
              <a:t>about </a:t>
            </a:r>
            <a:r>
              <a:rPr lang="en-GB" dirty="0"/>
              <a:t>the clinical </a:t>
            </a:r>
            <a:r>
              <a:rPr lang="en-GB" dirty="0" smtClean="0"/>
              <a:t>side</a:t>
            </a:r>
          </a:p>
          <a:p>
            <a:pPr lvl="1"/>
            <a:r>
              <a:rPr lang="en-GB" dirty="0" smtClean="0"/>
              <a:t>what </a:t>
            </a:r>
            <a:r>
              <a:rPr lang="en-GB" dirty="0"/>
              <a:t>can we learn from </a:t>
            </a:r>
            <a:r>
              <a:rPr lang="en-GB" dirty="0" smtClean="0"/>
              <a:t>post-</a:t>
            </a:r>
            <a:r>
              <a:rPr lang="en-GB" dirty="0" err="1" smtClean="0"/>
              <a:t>marktting</a:t>
            </a:r>
            <a:r>
              <a:rPr lang="en-GB" dirty="0" smtClean="0"/>
              <a:t> </a:t>
            </a:r>
            <a:r>
              <a:rPr lang="en-GB" dirty="0"/>
              <a:t>and clinical trials</a:t>
            </a:r>
          </a:p>
          <a:p>
            <a:r>
              <a:rPr lang="en-GB" dirty="0" smtClean="0"/>
              <a:t>Microbiome </a:t>
            </a:r>
            <a:endParaRPr lang="en-GB" dirty="0"/>
          </a:p>
          <a:p>
            <a:endParaRPr lang="en-GB" dirty="0" smtClean="0"/>
          </a:p>
          <a:p>
            <a:r>
              <a:rPr lang="en-GB" dirty="0" smtClean="0"/>
              <a:t>Everything </a:t>
            </a:r>
            <a:r>
              <a:rPr lang="en-GB" dirty="0"/>
              <a:t>looks a bit </a:t>
            </a:r>
            <a:r>
              <a:rPr lang="en-GB" dirty="0" smtClean="0"/>
              <a:t>‘</a:t>
            </a:r>
            <a:r>
              <a:rPr lang="en-GB" dirty="0" err="1" smtClean="0"/>
              <a:t>toolboxy</a:t>
            </a:r>
            <a:r>
              <a:rPr lang="en-GB" dirty="0" smtClean="0"/>
              <a:t>’</a:t>
            </a:r>
          </a:p>
          <a:p>
            <a:pPr lvl="1"/>
            <a:r>
              <a:rPr lang="en-GB" dirty="0" smtClean="0"/>
              <a:t>Want to see case studies that show a workflow that links characterisation</a:t>
            </a:r>
            <a:r>
              <a:rPr lang="en-GB" dirty="0"/>
              <a:t>, </a:t>
            </a:r>
            <a:r>
              <a:rPr lang="en-GB" dirty="0" smtClean="0"/>
              <a:t>exposure... into </a:t>
            </a:r>
            <a:r>
              <a:rPr lang="en-GB" dirty="0"/>
              <a:t>a decision support system </a:t>
            </a:r>
          </a:p>
        </p:txBody>
      </p:sp>
    </p:spTree>
    <p:extLst>
      <p:ext uri="{BB962C8B-B14F-4D97-AF65-F5344CB8AC3E}">
        <p14:creationId xmlns:p14="http://schemas.microsoft.com/office/powerpoint/2010/main" xmlns="" val="318115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was in the discussion?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Industry – 14</a:t>
            </a:r>
          </a:p>
          <a:p>
            <a:r>
              <a:rPr lang="en-GB" dirty="0" smtClean="0"/>
              <a:t>Regulatory – 3</a:t>
            </a:r>
          </a:p>
          <a:p>
            <a:r>
              <a:rPr lang="en-GB" dirty="0" smtClean="0"/>
              <a:t>Academics – 1</a:t>
            </a:r>
          </a:p>
          <a:p>
            <a:r>
              <a:rPr lang="en-GB" dirty="0" smtClean="0"/>
              <a:t>...</a:t>
            </a:r>
            <a:r>
              <a:rPr lang="en-GB" dirty="0" err="1" smtClean="0"/>
              <a:t>ish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40753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We have lots of data but have we got the right data and knowledge of how to use it?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r>
              <a:rPr lang="en-GB" dirty="0" smtClean="0"/>
              <a:t>No....</a:t>
            </a:r>
          </a:p>
          <a:p>
            <a:r>
              <a:rPr lang="en-GB" dirty="0" smtClean="0"/>
              <a:t>We don’t know how to apply the data we have got</a:t>
            </a:r>
          </a:p>
          <a:p>
            <a:r>
              <a:rPr lang="en-GB" dirty="0" err="1" smtClean="0"/>
              <a:t>ToxCast</a:t>
            </a:r>
            <a:r>
              <a:rPr lang="en-GB" dirty="0" smtClean="0"/>
              <a:t> assays weren’t designed to elicit AOP information so not all is relevant to our current needs to define AOPs</a:t>
            </a:r>
          </a:p>
        </p:txBody>
      </p:sp>
    </p:spTree>
    <p:extLst>
      <p:ext uri="{BB962C8B-B14F-4D97-AF65-F5344CB8AC3E}">
        <p14:creationId xmlns:p14="http://schemas.microsoft.com/office/powerpoint/2010/main" xmlns="" val="125862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We have lots of data but have we got the right data and knowledge of how to use it?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525963"/>
          </a:xfrm>
        </p:spPr>
        <p:txBody>
          <a:bodyPr/>
          <a:lstStyle/>
          <a:p>
            <a:r>
              <a:rPr lang="en-GB" dirty="0" smtClean="0"/>
              <a:t>But we are doing it right...</a:t>
            </a:r>
          </a:p>
          <a:p>
            <a:pPr lvl="1"/>
            <a:r>
              <a:rPr lang="en-GB" dirty="0" smtClean="0"/>
              <a:t>We are looking to sort the science before we try to apply it</a:t>
            </a:r>
          </a:p>
          <a:p>
            <a:r>
              <a:rPr lang="en-GB" dirty="0" smtClean="0"/>
              <a:t>There are examples where we are reviewing the screens and replacing them</a:t>
            </a:r>
          </a:p>
          <a:p>
            <a:pPr lvl="1"/>
            <a:r>
              <a:rPr lang="en-GB" dirty="0" smtClean="0"/>
              <a:t>We need to do this more!</a:t>
            </a:r>
          </a:p>
          <a:p>
            <a:pPr lvl="1"/>
            <a:r>
              <a:rPr lang="en-GB" dirty="0" smtClean="0"/>
              <a:t>“How </a:t>
            </a:r>
            <a:r>
              <a:rPr lang="en-GB" dirty="0"/>
              <a:t>can we collect the right </a:t>
            </a:r>
            <a:r>
              <a:rPr lang="en-GB" i="1" dirty="0"/>
              <a:t>in vitro</a:t>
            </a:r>
            <a:r>
              <a:rPr lang="en-GB" dirty="0"/>
              <a:t> data that can be related to clinical </a:t>
            </a:r>
            <a:r>
              <a:rPr lang="en-GB" dirty="0" smtClean="0"/>
              <a:t>outcomes?”</a:t>
            </a:r>
          </a:p>
        </p:txBody>
      </p:sp>
    </p:spTree>
    <p:extLst>
      <p:ext uri="{BB962C8B-B14F-4D97-AF65-F5344CB8AC3E}">
        <p14:creationId xmlns:p14="http://schemas.microsoft.com/office/powerpoint/2010/main" xmlns="" val="338331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Are AOPs useful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YES!</a:t>
            </a:r>
          </a:p>
          <a:p>
            <a:endParaRPr lang="en-GB" dirty="0"/>
          </a:p>
          <a:p>
            <a:r>
              <a:rPr lang="en-GB" dirty="0" smtClean="0"/>
              <a:t>They are a great framework to get everyone talking the same language and to share/hold knowledge</a:t>
            </a:r>
          </a:p>
          <a:p>
            <a:pPr lvl="1"/>
            <a:r>
              <a:rPr lang="en-GB" dirty="0" smtClean="0"/>
              <a:t>But they may not be a final and perfect solution!</a:t>
            </a:r>
          </a:p>
          <a:p>
            <a:pPr lvl="2"/>
            <a:r>
              <a:rPr lang="en-GB" dirty="0" smtClean="0"/>
              <a:t>(we don’t know what that is yet!!!)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48654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AOP issues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How can we control vocabularies?</a:t>
            </a:r>
          </a:p>
          <a:p>
            <a:r>
              <a:rPr lang="en-GB" dirty="0" smtClean="0"/>
              <a:t>How can we get agreement about the acceptability of an AOP?</a:t>
            </a:r>
          </a:p>
          <a:p>
            <a:pPr lvl="1"/>
            <a:r>
              <a:rPr lang="en-GB" dirty="0" smtClean="0"/>
              <a:t>...when they keep evolving?</a:t>
            </a:r>
          </a:p>
          <a:p>
            <a:pPr lvl="1"/>
            <a:r>
              <a:rPr lang="en-GB" dirty="0" smtClean="0"/>
              <a:t>Are there some measures / quality controls we need to agree on?</a:t>
            </a:r>
          </a:p>
          <a:p>
            <a:r>
              <a:rPr lang="en-GB" dirty="0" smtClean="0"/>
              <a:t>Exposure is not yet getting enough consideration</a:t>
            </a:r>
          </a:p>
          <a:p>
            <a:r>
              <a:rPr lang="en-GB" dirty="0" smtClean="0"/>
              <a:t>Note: AOPs are not compound specific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67888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Which AOPs are fit for (regulatory) purpose?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Mutagenicity AOP is under OECD review</a:t>
            </a:r>
          </a:p>
          <a:p>
            <a:r>
              <a:rPr lang="en-GB" dirty="0" smtClean="0"/>
              <a:t>Skin sensitisation is getting close</a:t>
            </a:r>
          </a:p>
          <a:p>
            <a:r>
              <a:rPr lang="en-GB" dirty="0" smtClean="0"/>
              <a:t>Liver fibrosis is not far behind</a:t>
            </a:r>
          </a:p>
          <a:p>
            <a:endParaRPr lang="en-GB" dirty="0"/>
          </a:p>
          <a:p>
            <a:r>
              <a:rPr lang="en-GB" dirty="0" smtClean="0"/>
              <a:t>...these are relatively simple events where the link from MIE to clinical sign is easy to see...</a:t>
            </a:r>
          </a:p>
          <a:p>
            <a:r>
              <a:rPr lang="en-GB" dirty="0" smtClean="0"/>
              <a:t>...but not many others are this close – especially where more complex pathways...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8106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How far away from getting AOPs more generally accepted are we?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...at least 10 years</a:t>
            </a:r>
          </a:p>
          <a:p>
            <a:r>
              <a:rPr lang="en-GB" dirty="0" smtClean="0"/>
              <a:t>Look how long it has taken (Q)SARs to be accepted – 20-40 years to get there for mutagenicity</a:t>
            </a:r>
          </a:p>
          <a:p>
            <a:r>
              <a:rPr lang="en-GB" dirty="0"/>
              <a:t>Need to ‘prove’ that the set of AOP’s capture all the MIEs that will show a clinical risk and that the studies are predictive of each situation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We have a way to go on this!</a:t>
            </a:r>
          </a:p>
          <a:p>
            <a:r>
              <a:rPr lang="en-GB" dirty="0" smtClean="0"/>
              <a:t>AOP should be used as a supporting document rather than a fact for a regulatory submission.</a:t>
            </a:r>
          </a:p>
          <a:p>
            <a:pPr lvl="1"/>
            <a:r>
              <a:rPr lang="en-GB" dirty="0" smtClean="0"/>
              <a:t> This could help with weight of evidence requirements or by reference to a dated AOP.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70254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Scientific engagement is important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AOPs are being developed in industry to help define screening sequences</a:t>
            </a:r>
          </a:p>
          <a:p>
            <a:pPr lvl="1"/>
            <a:r>
              <a:rPr lang="en-GB" dirty="0" smtClean="0"/>
              <a:t>While regulators are not interested in this, getting exposure to this will help build an understanding of the science and help move us closer to agreement.</a:t>
            </a:r>
          </a:p>
        </p:txBody>
      </p:sp>
    </p:spTree>
    <p:extLst>
      <p:ext uri="{BB962C8B-B14F-4D97-AF65-F5344CB8AC3E}">
        <p14:creationId xmlns:p14="http://schemas.microsoft.com/office/powerpoint/2010/main" xmlns="" val="258390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626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Breakout Group A Drug Development</vt:lpstr>
      <vt:lpstr>Who was in the discussion?</vt:lpstr>
      <vt:lpstr>We have lots of data but have we got the right data and knowledge of how to use it?</vt:lpstr>
      <vt:lpstr>We have lots of data but have we got the right data and knowledge of how to use it?</vt:lpstr>
      <vt:lpstr>Are AOPs useful</vt:lpstr>
      <vt:lpstr>AOP issues</vt:lpstr>
      <vt:lpstr>Which AOPs are fit for (regulatory) purpose?</vt:lpstr>
      <vt:lpstr>How far away from getting AOPs more generally accepted are we?</vt:lpstr>
      <vt:lpstr>Scientific engagement is important</vt:lpstr>
      <vt:lpstr>Scientific engagement is important</vt:lpstr>
      <vt:lpstr>Data sharing...</vt:lpstr>
      <vt:lpstr>Next meeting we want to see...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Breakout Group A Drug Development</dc:title>
  <dc:creator>Chris Barber</dc:creator>
  <cp:lastModifiedBy>Marcia Lawson</cp:lastModifiedBy>
  <cp:revision>6</cp:revision>
  <dcterms:created xsi:type="dcterms:W3CDTF">2015-11-20T18:00:04Z</dcterms:created>
  <dcterms:modified xsi:type="dcterms:W3CDTF">2015-11-28T19:31:31Z</dcterms:modified>
</cp:coreProperties>
</file>